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258" r:id="rId3"/>
    <p:sldId id="273" r:id="rId4"/>
    <p:sldId id="272" r:id="rId5"/>
    <p:sldId id="263" r:id="rId6"/>
    <p:sldId id="267" r:id="rId7"/>
    <p:sldId id="262" r:id="rId8"/>
    <p:sldId id="261" r:id="rId9"/>
    <p:sldId id="27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485" y="5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1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29/07/2023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837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1562" y="3444079"/>
            <a:ext cx="8588890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AMAZON SALES DATA ANALYSIS</a:t>
            </a: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55811" y="4971696"/>
            <a:ext cx="20803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ISHAN CHAURASIA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5803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2135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0919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9CA3FDF-023A-4CA2-AB5D-2AD13B4BF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5" y="0"/>
            <a:ext cx="12191999" cy="6858000"/>
          </a:xfrm>
          <a:prstGeom prst="rect">
            <a:avLst/>
          </a:prstGeom>
        </p:spPr>
      </p:pic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2" y="6342352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90058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3E07C-9B8B-4E0A-B671-347F75DAD041}"/>
              </a:ext>
            </a:extLst>
          </p:cNvPr>
          <p:cNvSpPr txBox="1"/>
          <p:nvPr/>
        </p:nvSpPr>
        <p:spPr>
          <a:xfrm>
            <a:off x="4378171" y="557529"/>
            <a:ext cx="3435658" cy="5550456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BENEFITS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Help out to make better business decisions.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Help analyse customer trends satisfaction, which can lead to new and better products and services.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Gives better insight of customer  base.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A447D5-A10C-4769-98AE-DFED02AFA42B}"/>
              </a:ext>
            </a:extLst>
          </p:cNvPr>
          <p:cNvSpPr txBox="1"/>
          <p:nvPr/>
        </p:nvSpPr>
        <p:spPr>
          <a:xfrm>
            <a:off x="8217274" y="571358"/>
            <a:ext cx="3435658" cy="5551200"/>
          </a:xfrm>
          <a:prstGeom prst="foldedCorner">
            <a:avLst>
              <a:gd name="adj" fmla="val 1992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Develop a report by Extracting-Transforming-Loading of data which contains Sales trend by Year, Quarter, Month and find relationship through data to understand and analyse the facts.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68741F-8E24-4EF2-A606-D10172AE296E}"/>
              </a:ext>
            </a:extLst>
          </p:cNvPr>
          <p:cNvSpPr txBox="1"/>
          <p:nvPr/>
        </p:nvSpPr>
        <p:spPr>
          <a:xfrm>
            <a:off x="539068" y="571360"/>
            <a:ext cx="3435658" cy="5550456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Sales management has gained importance to meet increasing competition and the need for improved methods of distribution to reduce cost and to increase profits. Find sales and profit trends month-wise, quarter-wise and year-wise.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44DA1-53F1-42FB-B419-91C12CB11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862BF895-7B0D-4C77-BDB4-0606AA9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2" y="6342352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C5F38-3686-478B-97C0-AF8E96917C28}"/>
              </a:ext>
            </a:extLst>
          </p:cNvPr>
          <p:cNvSpPr txBox="1"/>
          <p:nvPr/>
        </p:nvSpPr>
        <p:spPr>
          <a:xfrm>
            <a:off x="11907454" y="649005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DE7F9-9542-4DDF-9C7F-04F91A49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6" y="1046012"/>
            <a:ext cx="10455546" cy="5121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69A9F-32D9-42BE-8CE0-1E100F4CB1E3}"/>
              </a:ext>
            </a:extLst>
          </p:cNvPr>
          <p:cNvSpPr txBox="1"/>
          <p:nvPr/>
        </p:nvSpPr>
        <p:spPr>
          <a:xfrm>
            <a:off x="3925409" y="169063"/>
            <a:ext cx="3922451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31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D37C2-6B01-4FE5-B0D2-4CD9DD06E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Freeform 37">
            <a:extLst>
              <a:ext uri="{FF2B5EF4-FFF2-40B4-BE49-F238E27FC236}">
                <a16:creationId xmlns:a16="http://schemas.microsoft.com/office/drawing/2014/main" id="{596EBC7D-F81C-4672-A4E1-CCF676458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F74B1-48A1-4A3A-B280-3BF53D7BE832}"/>
              </a:ext>
            </a:extLst>
          </p:cNvPr>
          <p:cNvSpPr txBox="1"/>
          <p:nvPr/>
        </p:nvSpPr>
        <p:spPr>
          <a:xfrm>
            <a:off x="11907454" y="649005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A0104-EAC7-4E14-9CD3-EB3611A38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0"/>
          <a:stretch/>
        </p:blipFill>
        <p:spPr>
          <a:xfrm>
            <a:off x="7722677" y="4244578"/>
            <a:ext cx="2677607" cy="1518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B8998-0440-4415-BFEF-5AA73008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54"/>
          <a:stretch/>
        </p:blipFill>
        <p:spPr>
          <a:xfrm>
            <a:off x="2055166" y="2017726"/>
            <a:ext cx="2725475" cy="1518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A6FC8-C630-42D4-965C-90A987977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3" r="24842"/>
          <a:stretch/>
        </p:blipFill>
        <p:spPr>
          <a:xfrm>
            <a:off x="3910034" y="4244578"/>
            <a:ext cx="2725445" cy="1518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04FBC6-EF99-4654-8481-1451C148F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9" r="50065"/>
          <a:stretch/>
        </p:blipFill>
        <p:spPr>
          <a:xfrm>
            <a:off x="5816353" y="2017726"/>
            <a:ext cx="2725445" cy="1518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9E4BF9-71F8-43A4-A932-C7249110D666}"/>
              </a:ext>
            </a:extLst>
          </p:cNvPr>
          <p:cNvSpPr txBox="1"/>
          <p:nvPr/>
        </p:nvSpPr>
        <p:spPr>
          <a:xfrm>
            <a:off x="3901155" y="140319"/>
            <a:ext cx="3302494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Quick Insight</a:t>
            </a:r>
            <a:endParaRPr lang="en-I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1C8F0-898F-4D38-A939-FEA7CF8BC7C6}"/>
              </a:ext>
            </a:extLst>
          </p:cNvPr>
          <p:cNvSpPr txBox="1"/>
          <p:nvPr/>
        </p:nvSpPr>
        <p:spPr>
          <a:xfrm>
            <a:off x="1223058" y="1014560"/>
            <a:ext cx="8658688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Yearly analysis of customers, total items sold, total sales and total profit over the years.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4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A81175E-C6F3-4A9F-9555-EFDA71809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43614" y="377930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8048" y="1"/>
            <a:ext cx="4663952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28048" y="0"/>
            <a:ext cx="4663952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463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8002030" y="3238958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profit in 2017 was $13M USD, which dropped sharply to $4M USD in 2018, representing only 30% of the previous year’s profit. However, in 2019, the profit rebounded to $11M USD, which was 275% higher than the 2018 figure and 84% of the 2017 level. 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79517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DA61A-CC4A-409A-A6B3-B171B43509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/>
          <a:stretch/>
        </p:blipFill>
        <p:spPr>
          <a:xfrm>
            <a:off x="1886264" y="620433"/>
            <a:ext cx="5641784" cy="37392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9804FF-F80F-4E2F-B987-9CE2857FB92F}"/>
              </a:ext>
            </a:extLst>
          </p:cNvPr>
          <p:cNvGrpSpPr/>
          <p:nvPr/>
        </p:nvGrpSpPr>
        <p:grpSpPr>
          <a:xfrm>
            <a:off x="613036" y="3316514"/>
            <a:ext cx="1302192" cy="588614"/>
            <a:chOff x="632818" y="3331070"/>
            <a:chExt cx="1302192" cy="588614"/>
          </a:xfrm>
        </p:grpSpPr>
        <p:sp>
          <p:nvSpPr>
            <p:cNvPr id="47" name="Rectangle 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321" y="3331674"/>
              <a:ext cx="1000689" cy="588010"/>
            </a:xfrm>
            <a:prstGeom prst="rect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331070"/>
              <a:ext cx="588011" cy="588011"/>
            </a:xfrm>
            <a:prstGeom prst="ellipse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7CE866-9F0D-4E55-BF0E-A8EE6F5833F1}"/>
              </a:ext>
            </a:extLst>
          </p:cNvPr>
          <p:cNvSpPr txBox="1"/>
          <p:nvPr/>
        </p:nvSpPr>
        <p:spPr>
          <a:xfrm>
            <a:off x="824810" y="3379686"/>
            <a:ext cx="100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2017</a:t>
            </a:r>
            <a:endParaRPr lang="en-IN" b="1" dirty="0">
              <a:latin typeface="Arial Black" panose="020B0A040201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B563BE-81D4-493D-A695-EA2439F97033}"/>
              </a:ext>
            </a:extLst>
          </p:cNvPr>
          <p:cNvGrpSpPr/>
          <p:nvPr/>
        </p:nvGrpSpPr>
        <p:grpSpPr>
          <a:xfrm>
            <a:off x="602012" y="1149083"/>
            <a:ext cx="1302192" cy="588614"/>
            <a:chOff x="632818" y="3331070"/>
            <a:chExt cx="1302192" cy="58861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DDDA68-9237-4CF2-A937-8A99F17D5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321" y="3331674"/>
              <a:ext cx="1000689" cy="588010"/>
            </a:xfrm>
            <a:prstGeom prst="rect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C829808-CE54-4D52-9176-EFC720F16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331070"/>
              <a:ext cx="588011" cy="588011"/>
            </a:xfrm>
            <a:prstGeom prst="ellipse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8737FB2-8820-4A12-8008-2F31224D4108}"/>
              </a:ext>
            </a:extLst>
          </p:cNvPr>
          <p:cNvSpPr txBox="1"/>
          <p:nvPr/>
        </p:nvSpPr>
        <p:spPr>
          <a:xfrm>
            <a:off x="837238" y="1212255"/>
            <a:ext cx="100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2019</a:t>
            </a:r>
            <a:endParaRPr lang="en-IN" b="1" dirty="0">
              <a:latin typeface="Arial Black" panose="020B0A040201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50891F-C465-4631-9F8E-A9CA777BF326}"/>
              </a:ext>
            </a:extLst>
          </p:cNvPr>
          <p:cNvGrpSpPr/>
          <p:nvPr/>
        </p:nvGrpSpPr>
        <p:grpSpPr>
          <a:xfrm>
            <a:off x="607524" y="2227871"/>
            <a:ext cx="1302192" cy="588614"/>
            <a:chOff x="632818" y="3331070"/>
            <a:chExt cx="1302192" cy="58861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EB0D9B-7D32-4627-977A-30B6A8E5E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321" y="3331674"/>
              <a:ext cx="1000689" cy="588010"/>
            </a:xfrm>
            <a:prstGeom prst="rect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713C6E5-2494-4D74-8840-E12422031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2818" y="3331070"/>
              <a:ext cx="588011" cy="588011"/>
            </a:xfrm>
            <a:prstGeom prst="ellipse">
              <a:avLst/>
            </a:prstGeom>
            <a:solidFill>
              <a:srgbClr val="98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E7A9829-C1A6-4DDC-90D8-B5BE1A5BDF85}"/>
              </a:ext>
            </a:extLst>
          </p:cNvPr>
          <p:cNvSpPr txBox="1"/>
          <p:nvPr/>
        </p:nvSpPr>
        <p:spPr>
          <a:xfrm>
            <a:off x="819298" y="2295971"/>
            <a:ext cx="100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2018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D420F-3C05-4475-AC31-088FA751395F}"/>
              </a:ext>
            </a:extLst>
          </p:cNvPr>
          <p:cNvSpPr txBox="1"/>
          <p:nvPr/>
        </p:nvSpPr>
        <p:spPr>
          <a:xfrm>
            <a:off x="10848513" y="51398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89F230-6699-42E2-809D-0309EC93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03" y="851334"/>
            <a:ext cx="9306157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9005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533117" y="2010673"/>
            <a:ext cx="294693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profit in 2017 fluctuated across the four quarters, starting with $10M in Q1, dropping to $9M in Q2, rising to $10M in Q3, and falling to $9M in Q4. The profit in 2018 showed a slight increase in Q1 to $9M, but then declined sharply by 22.38% to $6.92M in Q2. The profit in 2019 recovered gradually from Q2 onwards, reaching $9M in Q3, which was 24.35% higher than the same quarter in 2018.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816" y="459369"/>
            <a:ext cx="322982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Sales &amp; Profits by Year-Quarter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3542" y="1708227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7352A6-BB38-4D15-BFEB-13F54CF62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13" y="1481380"/>
            <a:ext cx="6033380" cy="37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Abstract white geometric texture">
            <a:extLst>
              <a:ext uri="{FF2B5EF4-FFF2-40B4-BE49-F238E27FC236}">
                <a16:creationId xmlns:a16="http://schemas.microsoft.com/office/drawing/2014/main" id="{EF824FEE-9E0D-4AC5-9510-D6382177B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479943" y="64607"/>
            <a:ext cx="3232111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SALES INSIGHTS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1B6B-A8CE-41C5-A775-098120D42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08" y="3696076"/>
            <a:ext cx="5164656" cy="2539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69024-73B1-455C-9BFC-1F5BBD257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8" y="3696076"/>
            <a:ext cx="5164656" cy="253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A4F35-5372-4477-AE01-77B0E32C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7" y="1064208"/>
            <a:ext cx="5132477" cy="227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0A425-8834-4D8E-98A4-FC8B1F3D8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08" y="1064207"/>
            <a:ext cx="5140095" cy="22709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A01C4DF-982B-4361-A110-60E211E42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7" y="1020708"/>
            <a:ext cx="5132477" cy="25392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78091C6-B5CF-48CB-8DFD-850314E60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08" y="1020707"/>
            <a:ext cx="5140095" cy="25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bstract white geometric texture">
            <a:extLst>
              <a:ext uri="{FF2B5EF4-FFF2-40B4-BE49-F238E27FC236}">
                <a16:creationId xmlns:a16="http://schemas.microsoft.com/office/drawing/2014/main" id="{3329A16E-41BE-44A5-8D6B-6AE0FE1A60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95" name="Freeform 19">
            <a:extLst>
              <a:ext uri="{FF2B5EF4-FFF2-40B4-BE49-F238E27FC236}">
                <a16:creationId xmlns:a16="http://schemas.microsoft.com/office/drawing/2014/main" id="{7C93D15B-7A2E-46DF-A351-9EE73AAC3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4663F4-1ED1-44F1-AE30-E4F4D5611B5A}"/>
              </a:ext>
            </a:extLst>
          </p:cNvPr>
          <p:cNvSpPr txBox="1"/>
          <p:nvPr/>
        </p:nvSpPr>
        <p:spPr>
          <a:xfrm>
            <a:off x="11907454" y="649005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7F4F8-AE69-4035-846D-E68A2712454D}"/>
              </a:ext>
            </a:extLst>
          </p:cNvPr>
          <p:cNvSpPr txBox="1"/>
          <p:nvPr/>
        </p:nvSpPr>
        <p:spPr>
          <a:xfrm>
            <a:off x="4102962" y="61485"/>
            <a:ext cx="3986074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dirty="0"/>
              <a:t>DETAILED ANALYSIS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C9AB4-C5D4-4855-8EDC-211A27359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r="6000"/>
          <a:stretch/>
        </p:blipFill>
        <p:spPr>
          <a:xfrm>
            <a:off x="491474" y="790112"/>
            <a:ext cx="11209049" cy="5844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62851-CCF6-46C1-B38E-02466D660256}"/>
              </a:ext>
            </a:extLst>
          </p:cNvPr>
          <p:cNvSpPr txBox="1"/>
          <p:nvPr/>
        </p:nvSpPr>
        <p:spPr>
          <a:xfrm>
            <a:off x="11907454" y="649893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white geometric texture">
            <a:extLst>
              <a:ext uri="{FF2B5EF4-FFF2-40B4-BE49-F238E27FC236}">
                <a16:creationId xmlns:a16="http://schemas.microsoft.com/office/drawing/2014/main" id="{B85096F7-468B-4B21-BD2D-2C46CB144C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29EFD-C759-413C-B173-18811DAC17EF}"/>
              </a:ext>
            </a:extLst>
          </p:cNvPr>
          <p:cNvSpPr txBox="1"/>
          <p:nvPr/>
        </p:nvSpPr>
        <p:spPr>
          <a:xfrm>
            <a:off x="4793780" y="45700"/>
            <a:ext cx="2604438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CONSLUSION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BF05A-259C-4448-9184-40CFDA5E914B}"/>
              </a:ext>
            </a:extLst>
          </p:cNvPr>
          <p:cNvSpPr txBox="1"/>
          <p:nvPr/>
        </p:nvSpPr>
        <p:spPr>
          <a:xfrm>
            <a:off x="687976" y="1142176"/>
            <a:ext cx="108160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2017 had the highest revenue 87M USD , followed by 2019 28M USD and 2018 at 21M USD.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If we closely observe, most sales happened in the month of March, followed by June and September over the years.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Sales took a dip in the following months May, July, October. Amazon should probably come up with some discounts  and gift card initiatives to boost up the sales.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Products ‘Better Large Canned Shrimp’,  ‘High Dried Mushrooms’ and ‘Red Spade Pimento Loaf’ were the most profitable items in the entire store.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‘Token Orange Juice’, ‘Tell Tale Onions’ and ‘American Pimento Loaf’ were the highest loss making products.</a:t>
            </a:r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5C363184-04F0-4F5E-8384-E1982B0B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2E50B-2065-4F9D-8CD7-1E3B6CB44E46}"/>
              </a:ext>
            </a:extLst>
          </p:cNvPr>
          <p:cNvSpPr txBox="1"/>
          <p:nvPr/>
        </p:nvSpPr>
        <p:spPr>
          <a:xfrm>
            <a:off x="11907454" y="649893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0897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445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Cambria</vt:lpstr>
      <vt:lpstr>Century Gothic</vt:lpstr>
      <vt:lpstr>Segoe UI Light</vt:lpstr>
      <vt:lpstr>Wingdings</vt:lpstr>
      <vt:lpstr>Office Theme</vt:lpstr>
      <vt:lpstr>Slide 1</vt:lpstr>
      <vt:lpstr>Slide 2</vt:lpstr>
      <vt:lpstr>PowerPoint Presentation</vt:lpstr>
      <vt:lpstr>PowerPoint Presentation</vt:lpstr>
      <vt:lpstr>Slide 7</vt:lpstr>
      <vt:lpstr>Slide 10</vt:lpstr>
      <vt:lpstr>Slide 6</vt:lpstr>
      <vt:lpstr>Slide 3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Ishan Chaurasia</dc:creator>
  <cp:lastModifiedBy>Ishan Chaurasia</cp:lastModifiedBy>
  <cp:revision>34</cp:revision>
  <dcterms:created xsi:type="dcterms:W3CDTF">2023-07-28T16:36:36Z</dcterms:created>
  <dcterms:modified xsi:type="dcterms:W3CDTF">2023-07-29T17:50:12Z</dcterms:modified>
</cp:coreProperties>
</file>